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3" r:id="rId3"/>
    <p:sldId id="281" r:id="rId4"/>
    <p:sldId id="284" r:id="rId5"/>
    <p:sldId id="285" r:id="rId6"/>
    <p:sldId id="286" r:id="rId7"/>
    <p:sldId id="287" r:id="rId8"/>
    <p:sldId id="289" r:id="rId9"/>
    <p:sldId id="288" r:id="rId10"/>
    <p:sldId id="290" r:id="rId11"/>
    <p:sldId id="291" r:id="rId12"/>
    <p:sldId id="302" r:id="rId13"/>
    <p:sldId id="293" r:id="rId14"/>
    <p:sldId id="303" r:id="rId15"/>
    <p:sldId id="294" r:id="rId16"/>
    <p:sldId id="304" r:id="rId17"/>
    <p:sldId id="295" r:id="rId18"/>
    <p:sldId id="296" r:id="rId19"/>
    <p:sldId id="297" r:id="rId20"/>
    <p:sldId id="298" r:id="rId21"/>
    <p:sldId id="299" r:id="rId22"/>
    <p:sldId id="300" r:id="rId23"/>
    <p:sldId id="301" r:id="rId2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94660"/>
  </p:normalViewPr>
  <p:slideViewPr>
    <p:cSldViewPr>
      <p:cViewPr varScale="1">
        <p:scale>
          <a:sx n="69" d="100"/>
          <a:sy n="69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FC009-268C-4245-A1B9-818D9C5D94EC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41576-E43D-4715-B5F7-0BB27D0988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7142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FC009-268C-4245-A1B9-818D9C5D94EC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41576-E43D-4715-B5F7-0BB27D0988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0301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FC009-268C-4245-A1B9-818D9C5D94EC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41576-E43D-4715-B5F7-0BB27D0988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1791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 Imagen" descr="POWER POINT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804248" y="6381328"/>
            <a:ext cx="2133600" cy="365125"/>
          </a:xfrm>
        </p:spPr>
        <p:txBody>
          <a:bodyPr/>
          <a:lstStyle>
            <a:lvl1pPr>
              <a:defRPr sz="800">
                <a:latin typeface="GothamBook" charset="0"/>
                <a:ea typeface="GothamBook" charset="0"/>
                <a:cs typeface="GothamBook" charset="0"/>
              </a:defRPr>
            </a:lvl1pPr>
          </a:lstStyle>
          <a:p>
            <a:fld id="{9A661EA2-6755-194D-85A9-7AA7F2B98A80}" type="slidenum">
              <a:rPr lang="es-MX" altLang="es-ES_tradnl" smtClean="0"/>
              <a:pPr/>
              <a:t>‹Nº›</a:t>
            </a:fld>
            <a:endParaRPr lang="es-MX" altLang="es-ES_tradnl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123728" y="34379"/>
            <a:ext cx="6814120" cy="1143000"/>
          </a:xfrm>
        </p:spPr>
        <p:txBody>
          <a:bodyPr>
            <a:normAutofit/>
          </a:bodyPr>
          <a:lstStyle>
            <a:lvl1pPr algn="l">
              <a:defRPr sz="2200">
                <a:solidFill>
                  <a:schemeClr val="tx1"/>
                </a:solidFill>
                <a:latin typeface="GothamBook" charset="0"/>
                <a:ea typeface="GothamBook" charset="0"/>
                <a:cs typeface="GothamBook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457200" y="1772816"/>
            <a:ext cx="8480648" cy="4393654"/>
          </a:xfrm>
        </p:spPr>
        <p:txBody>
          <a:bodyPr>
            <a:normAutofit/>
          </a:bodyPr>
          <a:lstStyle>
            <a:lvl1pPr>
              <a:defRPr sz="2000">
                <a:latin typeface="GothamBook" charset="0"/>
                <a:ea typeface="GothamBook" charset="0"/>
                <a:cs typeface="GothamBook" charset="0"/>
              </a:defRPr>
            </a:lvl1pPr>
            <a:lvl2pPr>
              <a:defRPr sz="1800">
                <a:latin typeface="GothamBook" charset="0"/>
                <a:ea typeface="GothamBook" charset="0"/>
                <a:cs typeface="GothamBook" charset="0"/>
              </a:defRPr>
            </a:lvl2pPr>
            <a:lvl3pPr>
              <a:defRPr sz="1600">
                <a:latin typeface="GothamBook" charset="0"/>
                <a:ea typeface="GothamBook" charset="0"/>
                <a:cs typeface="GothamBook" charset="0"/>
              </a:defRPr>
            </a:lvl3pPr>
            <a:lvl4pPr>
              <a:defRPr sz="1400">
                <a:latin typeface="GothamBook" charset="0"/>
                <a:ea typeface="GothamBook" charset="0"/>
                <a:cs typeface="GothamBook" charset="0"/>
              </a:defRPr>
            </a:lvl4pPr>
            <a:lvl5pPr>
              <a:defRPr sz="1200">
                <a:latin typeface="GothamBook" charset="0"/>
                <a:ea typeface="GothamBook" charset="0"/>
                <a:cs typeface="GothamBook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85941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 Imagen" descr="POWER POINT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5292080" y="2276872"/>
            <a:ext cx="3238128" cy="2952327"/>
          </a:xfrm>
        </p:spPr>
        <p:txBody>
          <a:bodyPr>
            <a:noAutofit/>
          </a:bodyPr>
          <a:lstStyle>
            <a:lvl1pPr algn="l">
              <a:defRPr sz="2800"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6" name="2 Subtítulo"/>
          <p:cNvSpPr>
            <a:spLocks noGrp="1"/>
          </p:cNvSpPr>
          <p:nvPr>
            <p:ph type="subTitle" idx="1"/>
          </p:nvPr>
        </p:nvSpPr>
        <p:spPr>
          <a:xfrm>
            <a:off x="5292080" y="5949280"/>
            <a:ext cx="3238128" cy="648072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GothamBook" charset="0"/>
                <a:ea typeface="GothamBook" charset="0"/>
                <a:cs typeface="GothamBook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65676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FC009-268C-4245-A1B9-818D9C5D94EC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41576-E43D-4715-B5F7-0BB27D0988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915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FC009-268C-4245-A1B9-818D9C5D94EC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41576-E43D-4715-B5F7-0BB27D0988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8329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FC009-268C-4245-A1B9-818D9C5D94EC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41576-E43D-4715-B5F7-0BB27D0988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28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FC009-268C-4245-A1B9-818D9C5D94EC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41576-E43D-4715-B5F7-0BB27D0988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6009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FC009-268C-4245-A1B9-818D9C5D94EC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41576-E43D-4715-B5F7-0BB27D0988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3508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FC009-268C-4245-A1B9-818D9C5D94EC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41576-E43D-4715-B5F7-0BB27D0988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0308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FC009-268C-4245-A1B9-818D9C5D94EC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41576-E43D-4715-B5F7-0BB27D0988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8448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FC009-268C-4245-A1B9-818D9C5D94EC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41576-E43D-4715-B5F7-0BB27D0988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9133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FC009-268C-4245-A1B9-818D9C5D94EC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41576-E43D-4715-B5F7-0BB27D0988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766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png"/><Relationship Id="rId7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emf"/><Relationship Id="rId5" Type="http://schemas.openxmlformats.org/officeDocument/2006/relationships/image" Target="../media/image9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4934272" y="2204865"/>
            <a:ext cx="3742184" cy="2952327"/>
          </a:xfrm>
        </p:spPr>
        <p:txBody>
          <a:bodyPr/>
          <a:lstStyle/>
          <a:p>
            <a:pPr algn="r"/>
            <a:r>
              <a:rPr lang="es-ES" sz="2400" b="1" dirty="0" smtClean="0">
                <a:latin typeface="+mn-lt"/>
                <a:ea typeface="GothamBook" charset="0"/>
                <a:cs typeface="GothamBook" charset="0"/>
              </a:rPr>
              <a:t>Programa </a:t>
            </a:r>
            <a:r>
              <a:rPr lang="es-ES" sz="2400" b="1" dirty="0">
                <a:latin typeface="+mn-lt"/>
                <a:ea typeface="GothamBook" charset="0"/>
                <a:cs typeface="GothamBook" charset="0"/>
              </a:rPr>
              <a:t>para la Prevención, Tratamiento y Combate del Sobrepeso, la Obesidad y los Trastornos Alimentarios </a:t>
            </a:r>
            <a:r>
              <a:rPr lang="es-ES" sz="2400" b="1" dirty="0" smtClean="0">
                <a:latin typeface="+mn-lt"/>
                <a:ea typeface="GothamBook" charset="0"/>
                <a:cs typeface="GothamBook" charset="0"/>
              </a:rPr>
              <a:t>en el Municipio de Ecatepec de Morelos, Estado de México</a:t>
            </a:r>
            <a:endParaRPr lang="es-ES_tradnl" sz="2400" b="1" dirty="0">
              <a:latin typeface="+mn-lt"/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5438328" y="5301208"/>
            <a:ext cx="3238128" cy="648072"/>
          </a:xfrm>
        </p:spPr>
        <p:txBody>
          <a:bodyPr/>
          <a:lstStyle/>
          <a:p>
            <a:pPr algn="r"/>
            <a:r>
              <a:rPr lang="es-ES_tradnl" dirty="0" smtClean="0">
                <a:latin typeface="+mn-lt"/>
              </a:rPr>
              <a:t>5 Diciembre 2016</a:t>
            </a:r>
            <a:endParaRPr lang="es-ES_tradnl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707" y="6768"/>
            <a:ext cx="3312368" cy="126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36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23728" y="34379"/>
            <a:ext cx="4551709" cy="1143000"/>
          </a:xfrm>
        </p:spPr>
        <p:txBody>
          <a:bodyPr/>
          <a:lstStyle/>
          <a:p>
            <a:pPr algn="ctr"/>
            <a:r>
              <a:rPr lang="es-MX" dirty="0" smtClean="0"/>
              <a:t>REHABILITACION DE 40 PARQUES 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6146" name="Picture 2" descr="C:\Users\ISEM ECATEPEC EPIDEM\Downloads\IMG-20161201-WA0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4464496" cy="438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ISEM ECATEPEC EPIDEM\Downloads\IMG-20161201-WA0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0808"/>
            <a:ext cx="4139952" cy="433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7" y="30591"/>
            <a:ext cx="2468563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48" y="6115050"/>
            <a:ext cx="174307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37310"/>
            <a:ext cx="1034374" cy="60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27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23728" y="34379"/>
            <a:ext cx="4369256" cy="1143000"/>
          </a:xfrm>
        </p:spPr>
        <p:txBody>
          <a:bodyPr/>
          <a:lstStyle/>
          <a:p>
            <a:pPr algn="ctr"/>
            <a:r>
              <a:rPr lang="es-MX" dirty="0" smtClean="0"/>
              <a:t>REHABILITACION DE 40 PARQUES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7170" name="Picture 2" descr="C:\Users\ISEM ECATEPEC EPIDEM\Downloads\IMG-20161201-WA0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02146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ISEM ECATEPEC EPIDEM\Downloads\IMG-20161201-WA0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75478"/>
            <a:ext cx="3841968" cy="461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7" y="0"/>
            <a:ext cx="2468563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216" y="6115050"/>
            <a:ext cx="174307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37310"/>
            <a:ext cx="1034374" cy="60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0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340768"/>
            <a:ext cx="8784976" cy="494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6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      LACTANCIA MATERNA</a:t>
            </a:r>
            <a:endParaRPr lang="es-MX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10445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86880"/>
            <a:ext cx="379650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242" y="4077072"/>
            <a:ext cx="3548063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81" y="0"/>
            <a:ext cx="2468563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676" y="6070972"/>
            <a:ext cx="174307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37310"/>
            <a:ext cx="1034374" cy="60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47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412776"/>
            <a:ext cx="8712968" cy="490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2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JORNADAS DE SALUD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532 EVENTOS DE SALUD</a:t>
            </a:r>
          </a:p>
          <a:p>
            <a:r>
              <a:rPr lang="es-MX" dirty="0" smtClean="0"/>
              <a:t>82,000 ASISTENTES</a:t>
            </a:r>
            <a:endParaRPr lang="es-MX" dirty="0"/>
          </a:p>
        </p:txBody>
      </p:sp>
      <p:pic>
        <p:nvPicPr>
          <p:cNvPr id="4" name="Picture 2" descr="C:\Users\ISEM ECATEPEC EPIDEM\Pictures\FOTOS X4\DSC_09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543" y="1111068"/>
            <a:ext cx="409159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ISEM ECATEPEC EPIDEM\Pictures\FOTOS X4\Sent\IMG-20160901-WA00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11" y="3460545"/>
            <a:ext cx="4104456" cy="248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ISEM ECATEPEC EPIDEM\Pictures\FOTOS X4\DSC_09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543" y="3460545"/>
            <a:ext cx="4091597" cy="248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7" y="16737"/>
            <a:ext cx="2468563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752" y="6115050"/>
            <a:ext cx="174307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37310"/>
            <a:ext cx="1034374" cy="60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93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556792"/>
            <a:ext cx="8640960" cy="486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23728" y="34379"/>
            <a:ext cx="4551709" cy="1143000"/>
          </a:xfrm>
        </p:spPr>
        <p:txBody>
          <a:bodyPr/>
          <a:lstStyle/>
          <a:p>
            <a:r>
              <a:rPr lang="es-MX" dirty="0" smtClean="0"/>
              <a:t>CERTIFICACION DE ENTORNOS Y COMUNIDADES SALUDABLES</a:t>
            </a:r>
            <a:endParaRPr lang="es-MX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89843"/>
            <a:ext cx="3779837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08100"/>
            <a:ext cx="3713163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3639627" cy="2164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165" y="3861048"/>
            <a:ext cx="385286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7" y="0"/>
            <a:ext cx="2468563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832" y="6130361"/>
            <a:ext cx="174307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37310"/>
            <a:ext cx="1034374" cy="60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01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23728" y="34379"/>
            <a:ext cx="4551709" cy="1143000"/>
          </a:xfrm>
        </p:spPr>
        <p:txBody>
          <a:bodyPr/>
          <a:lstStyle/>
          <a:p>
            <a:pPr algn="ctr"/>
            <a:r>
              <a:rPr lang="es-MX" dirty="0" smtClean="0"/>
              <a:t>ESCUELA PROMOTORA DE LA SALUD</a:t>
            </a:r>
            <a:endParaRPr lang="es-MX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73487"/>
            <a:ext cx="3743268" cy="251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567113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3743325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861048"/>
            <a:ext cx="3567113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217" y="4862"/>
            <a:ext cx="2468563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99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23728" y="34379"/>
            <a:ext cx="4896544" cy="1143000"/>
          </a:xfrm>
        </p:spPr>
        <p:txBody>
          <a:bodyPr/>
          <a:lstStyle/>
          <a:p>
            <a:r>
              <a:rPr lang="es-MX" dirty="0" smtClean="0"/>
              <a:t>CAPACITACION RESPONSABLES DE TIENDITAS ESCOLARES</a:t>
            </a:r>
            <a:endParaRPr lang="es-MX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511887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3905126" cy="457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7" y="0"/>
            <a:ext cx="2468563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659" y="6115050"/>
            <a:ext cx="174307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37310"/>
            <a:ext cx="1034374" cy="60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68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71800" y="34379"/>
            <a:ext cx="6166048" cy="1143000"/>
          </a:xfrm>
        </p:spPr>
        <p:txBody>
          <a:bodyPr>
            <a:noAutofit/>
          </a:bodyPr>
          <a:lstStyle/>
          <a:p>
            <a:r>
              <a:rPr lang="es-MX" sz="2400" dirty="0" smtClean="0">
                <a:latin typeface="+mn-lt"/>
              </a:rPr>
              <a:t>ECATEPEC DE MORELOS</a:t>
            </a:r>
            <a:endParaRPr lang="es-MX" sz="2400" dirty="0">
              <a:latin typeface="+mn-lt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67544" y="6381328"/>
            <a:ext cx="68940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Plan de Desarrollo Municipal 2016-2018 Ecatepec de Morelos</a:t>
            </a:r>
            <a:endParaRPr lang="es-ES_tradnl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3"/>
            <a:ext cx="4901036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648075" cy="496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0"/>
            <a:ext cx="2471758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6287923"/>
            <a:ext cx="1743075" cy="55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37310"/>
            <a:ext cx="1034374" cy="60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18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23728" y="34379"/>
            <a:ext cx="4896544" cy="1143000"/>
          </a:xfrm>
        </p:spPr>
        <p:txBody>
          <a:bodyPr/>
          <a:lstStyle/>
          <a:p>
            <a:r>
              <a:rPr lang="es-MX" dirty="0" smtClean="0"/>
              <a:t>EVENTOS DE ACTIVACIÓN FISICA PARA ADULTOS MAYORES</a:t>
            </a:r>
            <a:endParaRPr lang="es-MX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633531" cy="204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3672408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4176713" cy="42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6087372"/>
            <a:ext cx="174307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37310"/>
            <a:ext cx="1034374" cy="60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36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PROMOTORES DE LA SALUD</a:t>
            </a:r>
            <a:endParaRPr lang="es-MX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56614"/>
            <a:ext cx="3309937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277"/>
            <a:ext cx="3572566" cy="273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4221088"/>
            <a:ext cx="3309937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21088"/>
            <a:ext cx="3582541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7" y="0"/>
            <a:ext cx="2468563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17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23728" y="34379"/>
            <a:ext cx="3888432" cy="1143000"/>
          </a:xfrm>
        </p:spPr>
        <p:txBody>
          <a:bodyPr/>
          <a:lstStyle/>
          <a:p>
            <a:pPr algn="ctr"/>
            <a:r>
              <a:rPr lang="es-MX" dirty="0" smtClean="0"/>
              <a:t>CLINICA DE TRASTORNOS ALIMENTARIOS</a:t>
            </a:r>
            <a:endParaRPr lang="es-MX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350" y="32079"/>
            <a:ext cx="2468563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38850"/>
            <a:ext cx="4060288" cy="39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38850"/>
            <a:ext cx="3925887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116507"/>
            <a:ext cx="174307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327" y="6269074"/>
            <a:ext cx="1034374" cy="60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03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s-MX" sz="5000" dirty="0" smtClean="0"/>
              <a:t>¡MUCHAS GRACIAS!</a:t>
            </a:r>
            <a:endParaRPr lang="es-MX" sz="5000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1" y="2852936"/>
            <a:ext cx="8496944" cy="259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37310"/>
            <a:ext cx="1034374" cy="60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991" y="6116507"/>
            <a:ext cx="174307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91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denms.uaemex.mx/exporientavirtual/wp-content/uploads/2014/11/Captura-de-pantalla-2015-01-23-17.43.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57" y="1636599"/>
            <a:ext cx="4838891" cy="474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s-MX" sz="2400" dirty="0">
              <a:latin typeface="+mn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23528" y="2134635"/>
            <a:ext cx="24482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/>
              <a:t>APAXCO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/>
              <a:t>NEZAHUALCOYOTL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/>
              <a:t>ECATEPEC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/>
              <a:t>NAUCALPAN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/>
              <a:t>TULTITLAN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6798467" y="2132856"/>
            <a:ext cx="22380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/>
              <a:t>CHALCO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/>
              <a:t>CAPULHUAC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/>
              <a:t>MEXICALZINGO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/>
              <a:t>SAN ANTONIO LA ISLA </a:t>
            </a:r>
            <a:endParaRPr lang="es-MX" sz="20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 smtClean="0"/>
              <a:t>TULTITLAN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MX" sz="2000" dirty="0"/>
          </a:p>
        </p:txBody>
      </p:sp>
      <p:sp>
        <p:nvSpPr>
          <p:cNvPr id="8" name="Rectángulo 7"/>
          <p:cNvSpPr/>
          <p:nvPr/>
        </p:nvSpPr>
        <p:spPr>
          <a:xfrm>
            <a:off x="107504" y="6381328"/>
            <a:ext cx="72540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* Censo </a:t>
            </a:r>
            <a:r>
              <a:rPr lang="es-ES" dirty="0"/>
              <a:t>de peso y talla en el Estado de México de 2009 – 2010</a:t>
            </a:r>
            <a:endParaRPr lang="es-ES_tradn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62" y="0"/>
            <a:ext cx="2468563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083934" y="25406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/>
              <a:t>Los 10 municipios con mayor prevalencia de sobrepeso y obesidad de acuerdo al índice de masa corporal </a:t>
            </a:r>
            <a:r>
              <a:rPr lang="es-ES" dirty="0"/>
              <a:t>son:</a:t>
            </a:r>
            <a:endParaRPr lang="es-MX" dirty="0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939" y="6115050"/>
            <a:ext cx="174307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762" y="6237310"/>
            <a:ext cx="1034374" cy="60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82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5736" y="34379"/>
            <a:ext cx="6742112" cy="1143000"/>
          </a:xfrm>
        </p:spPr>
        <p:txBody>
          <a:bodyPr>
            <a:noAutofit/>
          </a:bodyPr>
          <a:lstStyle/>
          <a:p>
            <a:r>
              <a:rPr lang="es-MX" sz="2400" dirty="0" smtClean="0">
                <a:latin typeface="+mn-lt"/>
              </a:rPr>
              <a:t>CONSEJO MUNICIPAL DE SALUD</a:t>
            </a:r>
            <a:endParaRPr lang="es-MX" sz="2400" dirty="0">
              <a:latin typeface="+mn-lt"/>
            </a:endParaRPr>
          </a:p>
        </p:txBody>
      </p:sp>
      <p:pic>
        <p:nvPicPr>
          <p:cNvPr id="6" name="Picture 3" descr="C:\Users\ISEM ECATEPEC EPIDEM\Pictures\FOTOS X4\DSC_0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02433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ISEM ECATEPEC EPIDEM\Pictures\FOTOS X4\DSC_04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37" y="3455747"/>
            <a:ext cx="3048419" cy="22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Agrupar 29"/>
          <p:cNvGrpSpPr/>
          <p:nvPr/>
        </p:nvGrpSpPr>
        <p:grpSpPr>
          <a:xfrm>
            <a:off x="3419872" y="1844825"/>
            <a:ext cx="5544616" cy="4104456"/>
            <a:chOff x="3247993" y="1680368"/>
            <a:chExt cx="6522123" cy="4942827"/>
          </a:xfrm>
        </p:grpSpPr>
        <p:sp>
          <p:nvSpPr>
            <p:cNvPr id="12" name="TextBox 41"/>
            <p:cNvSpPr txBox="1"/>
            <p:nvPr/>
          </p:nvSpPr>
          <p:spPr>
            <a:xfrm>
              <a:off x="3247993" y="2689160"/>
              <a:ext cx="2307065" cy="1144042"/>
            </a:xfrm>
            <a:prstGeom prst="rect">
              <a:avLst/>
            </a:prstGeom>
            <a:noFill/>
            <a:effectLst/>
          </p:spPr>
          <p:txBody>
            <a:bodyPr wrap="square" lIns="182880" tIns="91440" rIns="182880" bIns="91440" rtlCol="0">
              <a:spAutoFit/>
            </a:bodyPr>
            <a:lstStyle/>
            <a:p>
              <a:pPr algn="ctr"/>
              <a:r>
                <a:rPr lang="es-MX" sz="1200" dirty="0">
                  <a:solidFill>
                    <a:schemeClr val="tx1"/>
                  </a:solidFill>
                  <a:latin typeface="GothamBook" charset="0"/>
                  <a:ea typeface="GothamBook" charset="0"/>
                  <a:cs typeface="GothamBook" charset="0"/>
                </a:rPr>
                <a:t>Determinar el grado de sobrepeso u obesidad en los niños y adolescentes</a:t>
              </a:r>
              <a:r>
                <a:rPr lang="es-MX" sz="1400" dirty="0">
                  <a:solidFill>
                    <a:schemeClr val="tx1"/>
                  </a:solidFill>
                  <a:latin typeface="GothamBook" charset="0"/>
                  <a:ea typeface="GothamBook" charset="0"/>
                  <a:cs typeface="GothamBook" charset="0"/>
                </a:rPr>
                <a:t>.</a:t>
              </a:r>
              <a:endParaRPr lang="es-ES_tradnl" sz="1400" dirty="0">
                <a:solidFill>
                  <a:schemeClr val="tx1"/>
                </a:solidFill>
                <a:latin typeface="GothamBook" charset="0"/>
                <a:ea typeface="GothamBook" charset="0"/>
                <a:cs typeface="GothamBook" charset="0"/>
              </a:endParaRPr>
            </a:p>
          </p:txBody>
        </p:sp>
        <p:sp>
          <p:nvSpPr>
            <p:cNvPr id="13" name="Oval 18"/>
            <p:cNvSpPr/>
            <p:nvPr/>
          </p:nvSpPr>
          <p:spPr>
            <a:xfrm>
              <a:off x="3247993" y="1996907"/>
              <a:ext cx="2307065" cy="2307065"/>
            </a:xfrm>
            <a:prstGeom prst="ellipse">
              <a:avLst/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4" name="Oval 45"/>
            <p:cNvSpPr/>
            <p:nvPr/>
          </p:nvSpPr>
          <p:spPr>
            <a:xfrm>
              <a:off x="6090403" y="1996907"/>
              <a:ext cx="2307065" cy="2307065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5" name="Oval 47"/>
            <p:cNvSpPr/>
            <p:nvPr/>
          </p:nvSpPr>
          <p:spPr>
            <a:xfrm>
              <a:off x="4531669" y="4308756"/>
              <a:ext cx="2307065" cy="2307065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6" name="Oval 48"/>
            <p:cNvSpPr/>
            <p:nvPr/>
          </p:nvSpPr>
          <p:spPr>
            <a:xfrm>
              <a:off x="7463051" y="4316130"/>
              <a:ext cx="2307065" cy="2307065"/>
            </a:xfrm>
            <a:prstGeom prst="ellipse">
              <a:avLst/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4098856" y="1680368"/>
              <a:ext cx="724312" cy="726704"/>
              <a:chOff x="695326" y="1533556"/>
              <a:chExt cx="724312" cy="726704"/>
            </a:xfrm>
          </p:grpSpPr>
          <p:sp>
            <p:nvSpPr>
              <p:cNvPr id="30" name="Oval 2"/>
              <p:cNvSpPr/>
              <p:nvPr/>
            </p:nvSpPr>
            <p:spPr>
              <a:xfrm>
                <a:off x="695326" y="1533556"/>
                <a:ext cx="724312" cy="724312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31" name="TextBox 9"/>
              <p:cNvSpPr txBox="1"/>
              <p:nvPr/>
            </p:nvSpPr>
            <p:spPr>
              <a:xfrm>
                <a:off x="852073" y="1552374"/>
                <a:ext cx="4108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 smtClean="0"/>
                  <a:t>1</a:t>
                </a:r>
                <a:endParaRPr lang="en-PH" sz="4000" b="1" dirty="0"/>
              </a:p>
            </p:txBody>
          </p:sp>
        </p:grpSp>
        <p:sp>
          <p:nvSpPr>
            <p:cNvPr id="18" name="TextBox 53"/>
            <p:cNvSpPr txBox="1"/>
            <p:nvPr/>
          </p:nvSpPr>
          <p:spPr>
            <a:xfrm>
              <a:off x="6051453" y="2508651"/>
              <a:ext cx="2505658" cy="1328566"/>
            </a:xfrm>
            <a:prstGeom prst="rect">
              <a:avLst/>
            </a:prstGeom>
            <a:noFill/>
            <a:effectLst/>
          </p:spPr>
          <p:txBody>
            <a:bodyPr wrap="square" lIns="182880" tIns="91440" rIns="182880" bIns="91440" rtlCol="0">
              <a:spAutoFit/>
            </a:bodyPr>
            <a:lstStyle/>
            <a:p>
              <a:pPr algn="ctr"/>
              <a:r>
                <a:rPr lang="es-MX" sz="1200" dirty="0" smtClean="0">
                  <a:solidFill>
                    <a:schemeClr val="tx1"/>
                  </a:solidFill>
                  <a:latin typeface="GothamBook" charset="0"/>
                  <a:ea typeface="GothamBook" charset="0"/>
                  <a:cs typeface="GothamBook" charset="0"/>
                </a:rPr>
                <a:t>Detectar padecimientos </a:t>
              </a:r>
              <a:r>
                <a:rPr lang="es-MX" sz="1200" dirty="0">
                  <a:solidFill>
                    <a:schemeClr val="tx1"/>
                  </a:solidFill>
                  <a:latin typeface="GothamBook" charset="0"/>
                  <a:ea typeface="GothamBook" charset="0"/>
                  <a:cs typeface="GothamBook" charset="0"/>
                </a:rPr>
                <a:t>asociados al sobrepeso u obesidad. Dar atención y seguimiento a través de las unidades médicas.</a:t>
              </a:r>
              <a:endParaRPr lang="es-ES_tradnl" sz="1200" dirty="0">
                <a:solidFill>
                  <a:schemeClr val="tx1"/>
                </a:solidFill>
                <a:latin typeface="GothamBook" charset="0"/>
                <a:ea typeface="GothamBook" charset="0"/>
                <a:cs typeface="GothamBook" charset="0"/>
              </a:endParaRPr>
            </a:p>
          </p:txBody>
        </p:sp>
        <p:sp>
          <p:nvSpPr>
            <p:cNvPr id="19" name="TextBox 56"/>
            <p:cNvSpPr txBox="1"/>
            <p:nvPr/>
          </p:nvSpPr>
          <p:spPr>
            <a:xfrm>
              <a:off x="7581970" y="4823091"/>
              <a:ext cx="2069225" cy="1365470"/>
            </a:xfrm>
            <a:prstGeom prst="rect">
              <a:avLst/>
            </a:prstGeom>
            <a:noFill/>
            <a:effectLst/>
          </p:spPr>
          <p:txBody>
            <a:bodyPr wrap="square" lIns="182880" tIns="91440" rIns="182880" bIns="91440" rtlCol="0">
              <a:spAutoFit/>
            </a:bodyPr>
            <a:lstStyle/>
            <a:p>
              <a:pPr algn="ctr"/>
              <a:r>
                <a:rPr lang="es-MX" sz="1200" dirty="0">
                  <a:solidFill>
                    <a:schemeClr val="tx1"/>
                  </a:solidFill>
                  <a:latin typeface="GothamBook" charset="0"/>
                  <a:ea typeface="GothamBook" charset="0"/>
                  <a:cs typeface="GothamBook" charset="0"/>
                </a:rPr>
                <a:t>Trabajar mano a mano con padres de familia, personal m</a:t>
              </a:r>
              <a:r>
                <a:rPr lang="es-ES" sz="1200" dirty="0" err="1">
                  <a:solidFill>
                    <a:schemeClr val="tx1"/>
                  </a:solidFill>
                  <a:latin typeface="GothamBook" charset="0"/>
                  <a:ea typeface="GothamBook" charset="0"/>
                  <a:cs typeface="GothamBook" charset="0"/>
                </a:rPr>
                <a:t>édico</a:t>
              </a:r>
              <a:r>
                <a:rPr lang="es-ES" sz="1200" dirty="0">
                  <a:solidFill>
                    <a:schemeClr val="tx1"/>
                  </a:solidFill>
                  <a:latin typeface="GothamBook" charset="0"/>
                  <a:ea typeface="GothamBook" charset="0"/>
                  <a:cs typeface="GothamBook" charset="0"/>
                </a:rPr>
                <a:t>, nutriólogos y activadores físicos</a:t>
              </a:r>
              <a:r>
                <a:rPr lang="es-ES" sz="1400" dirty="0">
                  <a:solidFill>
                    <a:schemeClr val="tx1"/>
                  </a:solidFill>
                  <a:latin typeface="GothamBook" charset="0"/>
                  <a:ea typeface="GothamBook" charset="0"/>
                  <a:cs typeface="GothamBook" charset="0"/>
                </a:rPr>
                <a:t>.</a:t>
              </a:r>
              <a:endParaRPr lang="es-ES_tradnl" sz="1400" dirty="0">
                <a:solidFill>
                  <a:schemeClr val="tx1"/>
                </a:solidFill>
                <a:latin typeface="GothamBook" charset="0"/>
                <a:ea typeface="GothamBook" charset="0"/>
                <a:cs typeface="GothamBook" charset="0"/>
              </a:endParaRPr>
            </a:p>
          </p:txBody>
        </p:sp>
        <p:grpSp>
          <p:nvGrpSpPr>
            <p:cNvPr id="20" name="Group 57"/>
            <p:cNvGrpSpPr/>
            <p:nvPr/>
          </p:nvGrpSpPr>
          <p:grpSpPr>
            <a:xfrm>
              <a:off x="6881779" y="1680368"/>
              <a:ext cx="724312" cy="724312"/>
              <a:chOff x="695326" y="1533556"/>
              <a:chExt cx="724312" cy="724312"/>
            </a:xfrm>
          </p:grpSpPr>
          <p:sp>
            <p:nvSpPr>
              <p:cNvPr id="28" name="Oval 58"/>
              <p:cNvSpPr/>
              <p:nvPr/>
            </p:nvSpPr>
            <p:spPr>
              <a:xfrm>
                <a:off x="695326" y="1533556"/>
                <a:ext cx="724312" cy="724312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29" name="TextBox 59"/>
              <p:cNvSpPr txBox="1"/>
              <p:nvPr/>
            </p:nvSpPr>
            <p:spPr>
              <a:xfrm>
                <a:off x="865781" y="1538597"/>
                <a:ext cx="4108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smtClean="0"/>
                  <a:t>3</a:t>
                </a:r>
                <a:endParaRPr lang="en-PH" sz="4000" b="1" dirty="0"/>
              </a:p>
            </p:txBody>
          </p:sp>
        </p:grpSp>
        <p:grpSp>
          <p:nvGrpSpPr>
            <p:cNvPr id="21" name="Group 63"/>
            <p:cNvGrpSpPr/>
            <p:nvPr/>
          </p:nvGrpSpPr>
          <p:grpSpPr>
            <a:xfrm>
              <a:off x="5327140" y="4021833"/>
              <a:ext cx="724312" cy="724312"/>
              <a:chOff x="695326" y="1533556"/>
              <a:chExt cx="724312" cy="724312"/>
            </a:xfrm>
          </p:grpSpPr>
          <p:sp>
            <p:nvSpPr>
              <p:cNvPr id="26" name="Oval 64"/>
              <p:cNvSpPr/>
              <p:nvPr/>
            </p:nvSpPr>
            <p:spPr>
              <a:xfrm>
                <a:off x="695326" y="1533556"/>
                <a:ext cx="724312" cy="724312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27" name="TextBox 65"/>
              <p:cNvSpPr txBox="1"/>
              <p:nvPr/>
            </p:nvSpPr>
            <p:spPr>
              <a:xfrm>
                <a:off x="866777" y="1549982"/>
                <a:ext cx="450816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smtClean="0"/>
                  <a:t>2</a:t>
                </a:r>
                <a:endParaRPr lang="en-PH" sz="4000" b="1" dirty="0"/>
              </a:p>
            </p:txBody>
          </p:sp>
        </p:grpSp>
        <p:grpSp>
          <p:nvGrpSpPr>
            <p:cNvPr id="22" name="Group 66"/>
            <p:cNvGrpSpPr/>
            <p:nvPr/>
          </p:nvGrpSpPr>
          <p:grpSpPr>
            <a:xfrm>
              <a:off x="8258798" y="4021833"/>
              <a:ext cx="724312" cy="731686"/>
              <a:chOff x="695326" y="1526182"/>
              <a:chExt cx="724312" cy="731686"/>
            </a:xfrm>
          </p:grpSpPr>
          <p:sp>
            <p:nvSpPr>
              <p:cNvPr id="24" name="Oval 67"/>
              <p:cNvSpPr/>
              <p:nvPr/>
            </p:nvSpPr>
            <p:spPr>
              <a:xfrm>
                <a:off x="695326" y="1533556"/>
                <a:ext cx="724312" cy="724312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25" name="TextBox 68"/>
              <p:cNvSpPr txBox="1"/>
              <p:nvPr/>
            </p:nvSpPr>
            <p:spPr>
              <a:xfrm>
                <a:off x="837001" y="1526182"/>
                <a:ext cx="410817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smtClean="0"/>
                  <a:t>4</a:t>
                </a:r>
                <a:endParaRPr lang="en-PH" sz="4000" b="1" dirty="0"/>
              </a:p>
            </p:txBody>
          </p:sp>
        </p:grpSp>
        <p:sp>
          <p:nvSpPr>
            <p:cNvPr id="23" name="TextBox 53"/>
            <p:cNvSpPr txBox="1"/>
            <p:nvPr/>
          </p:nvSpPr>
          <p:spPr>
            <a:xfrm>
              <a:off x="4535763" y="4804588"/>
              <a:ext cx="2346016" cy="1771421"/>
            </a:xfrm>
            <a:prstGeom prst="rect">
              <a:avLst/>
            </a:prstGeom>
            <a:noFill/>
            <a:effectLst/>
          </p:spPr>
          <p:txBody>
            <a:bodyPr wrap="square" lIns="182880" tIns="91440" rIns="182880" bIns="91440" rtlCol="0">
              <a:spAutoFit/>
            </a:bodyPr>
            <a:lstStyle/>
            <a:p>
              <a:pPr algn="ctr"/>
              <a:r>
                <a:rPr lang="es-MX" sz="1200" dirty="0" smtClean="0">
                  <a:solidFill>
                    <a:schemeClr val="tx1"/>
                  </a:solidFill>
                  <a:latin typeface="GothamBook" charset="0"/>
                  <a:ea typeface="GothamBook" charset="0"/>
                  <a:cs typeface="GothamBook" charset="0"/>
                </a:rPr>
                <a:t>Orientar sobre </a:t>
              </a:r>
              <a:r>
                <a:rPr lang="es-MX" sz="1200" dirty="0">
                  <a:solidFill>
                    <a:schemeClr val="tx1"/>
                  </a:solidFill>
                  <a:latin typeface="GothamBook" charset="0"/>
                  <a:ea typeface="GothamBook" charset="0"/>
                  <a:cs typeface="GothamBook" charset="0"/>
                </a:rPr>
                <a:t>alimentación saludable, </a:t>
              </a:r>
              <a:r>
                <a:rPr lang="es-ES_tradnl" sz="1200" dirty="0">
                  <a:solidFill>
                    <a:schemeClr val="tx1"/>
                  </a:solidFill>
                  <a:latin typeface="GothamBook" charset="0"/>
                  <a:ea typeface="GothamBook" charset="0"/>
                  <a:cs typeface="GothamBook" charset="0"/>
                </a:rPr>
                <a:t>a</a:t>
              </a:r>
              <a:r>
                <a:rPr lang="es-MX" sz="1200" dirty="0">
                  <a:solidFill>
                    <a:schemeClr val="tx1"/>
                  </a:solidFill>
                  <a:latin typeface="GothamBook" charset="0"/>
                  <a:ea typeface="GothamBook" charset="0"/>
                  <a:cs typeface="GothamBook" charset="0"/>
                </a:rPr>
                <a:t>ctividades físicas recomendables</a:t>
              </a:r>
              <a:r>
                <a:rPr lang="es-ES_tradnl" sz="1200" dirty="0">
                  <a:solidFill>
                    <a:schemeClr val="tx1"/>
                  </a:solidFill>
                  <a:latin typeface="GothamBook" charset="0"/>
                  <a:ea typeface="GothamBook" charset="0"/>
                  <a:cs typeface="GothamBook" charset="0"/>
                </a:rPr>
                <a:t> y </a:t>
              </a:r>
              <a:r>
                <a:rPr lang="es-MX" sz="1200" dirty="0">
                  <a:solidFill>
                    <a:schemeClr val="tx1"/>
                  </a:solidFill>
                  <a:latin typeface="GothamBook" charset="0"/>
                  <a:ea typeface="GothamBook" charset="0"/>
                  <a:cs typeface="GothamBook" charset="0"/>
                </a:rPr>
                <a:t>consultas médicas, de nutrición y apoyo psicológico.</a:t>
              </a:r>
              <a:endParaRPr lang="es-ES_tradnl" sz="1200" dirty="0">
                <a:solidFill>
                  <a:schemeClr val="tx1"/>
                </a:solidFill>
                <a:latin typeface="GothamBook" charset="0"/>
                <a:ea typeface="GothamBook" charset="0"/>
                <a:cs typeface="GothamBook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001" y="0"/>
            <a:ext cx="2468563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6115050"/>
            <a:ext cx="174307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37310"/>
            <a:ext cx="1034374" cy="60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08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71800" y="34379"/>
            <a:ext cx="6166048" cy="1143000"/>
          </a:xfrm>
        </p:spPr>
        <p:txBody>
          <a:bodyPr>
            <a:noAutofit/>
          </a:bodyPr>
          <a:lstStyle/>
          <a:p>
            <a:r>
              <a:rPr lang="es-MX" sz="2400" dirty="0" smtClean="0">
                <a:latin typeface="+mn-lt"/>
              </a:rPr>
              <a:t>TAMIZAJE</a:t>
            </a:r>
            <a:endParaRPr lang="es-MX" sz="2400" dirty="0">
              <a:latin typeface="+mn-lt"/>
            </a:endParaRPr>
          </a:p>
        </p:txBody>
      </p:sp>
      <p:pic>
        <p:nvPicPr>
          <p:cNvPr id="3" name="Picture 2" descr="F:\IMG201606020827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IMG201510071204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336383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7" y="12398"/>
            <a:ext cx="2468563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407" y="6108123"/>
            <a:ext cx="174307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37310"/>
            <a:ext cx="1034374" cy="60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08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12776"/>
            <a:ext cx="5796136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71800" y="34379"/>
            <a:ext cx="6166048" cy="1143000"/>
          </a:xfrm>
        </p:spPr>
        <p:txBody>
          <a:bodyPr>
            <a:noAutofit/>
          </a:bodyPr>
          <a:lstStyle/>
          <a:p>
            <a:r>
              <a:rPr lang="es-MX" sz="2400" dirty="0" smtClean="0">
                <a:latin typeface="+mn-lt"/>
              </a:rPr>
              <a:t>TAMIZAJE</a:t>
            </a:r>
            <a:endParaRPr lang="es-MX" sz="2400" dirty="0">
              <a:latin typeface="+mn-lt"/>
            </a:endParaRPr>
          </a:p>
        </p:txBody>
      </p:sp>
      <p:graphicFrame>
        <p:nvGraphicFramePr>
          <p:cNvPr id="3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3631722"/>
              </p:ext>
            </p:extLst>
          </p:nvPr>
        </p:nvGraphicFramePr>
        <p:xfrm>
          <a:off x="395536" y="1700808"/>
          <a:ext cx="2520280" cy="29523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7065"/>
                <a:gridCol w="993215"/>
              </a:tblGrid>
              <a:tr h="44645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289 ESCUELAS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417646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MUY BAJO PESO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1268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17646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BAJO PESO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2262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17646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NORMAL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39275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17646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SOBREPESO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16576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17646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OBESIDAD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7807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17646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TOTAL ALUMNOS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67188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198" y="6749"/>
            <a:ext cx="2468563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6115050"/>
            <a:ext cx="174307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37310"/>
            <a:ext cx="1034374" cy="60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08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27784" y="34379"/>
            <a:ext cx="3985865" cy="1143000"/>
          </a:xfrm>
        </p:spPr>
        <p:txBody>
          <a:bodyPr>
            <a:noAutofit/>
          </a:bodyPr>
          <a:lstStyle/>
          <a:p>
            <a:r>
              <a:rPr lang="es-MX" sz="2400" dirty="0" smtClean="0">
                <a:latin typeface="+mn-lt"/>
              </a:rPr>
              <a:t>TALLERES DE PROMOCION A LA SALUD</a:t>
            </a:r>
            <a:endParaRPr lang="es-MX" sz="2400" dirty="0">
              <a:latin typeface="+mn-lt"/>
            </a:endParaRPr>
          </a:p>
        </p:txBody>
      </p:sp>
      <p:graphicFrame>
        <p:nvGraphicFramePr>
          <p:cNvPr id="3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9367943"/>
              </p:ext>
            </p:extLst>
          </p:nvPr>
        </p:nvGraphicFramePr>
        <p:xfrm>
          <a:off x="395536" y="1556792"/>
          <a:ext cx="3672408" cy="15121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5153"/>
                <a:gridCol w="1447255"/>
              </a:tblGrid>
              <a:tr h="50405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 smtClean="0">
                          <a:effectLst/>
                          <a:latin typeface="Arial Narrow" pitchFamily="34" charset="0"/>
                        </a:rPr>
                        <a:t>TALLERES ESCUELA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04057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Arial Narrow" pitchFamily="34" charset="0"/>
                        </a:rPr>
                        <a:t>TOTAL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2000" u="none" strike="noStrike" dirty="0">
                          <a:effectLst/>
                          <a:latin typeface="Arial Narrow" pitchFamily="34" charset="0"/>
                        </a:rPr>
                        <a:t>4009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04057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Arial Narrow" pitchFamily="34" charset="0"/>
                        </a:rPr>
                        <a:t>POBLACION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2000" u="none" strike="noStrike" dirty="0">
                          <a:effectLst/>
                          <a:latin typeface="Arial Narrow" pitchFamily="34" charset="0"/>
                        </a:rPr>
                        <a:t>46383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647192"/>
              </p:ext>
            </p:extLst>
          </p:nvPr>
        </p:nvGraphicFramePr>
        <p:xfrm>
          <a:off x="179512" y="3284984"/>
          <a:ext cx="4320480" cy="2800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03500"/>
                <a:gridCol w="762000"/>
                <a:gridCol w="954980"/>
              </a:tblGrid>
              <a:tr h="46672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300" u="none" strike="noStrike" dirty="0">
                          <a:effectLst/>
                          <a:latin typeface="Arial Narrow" pitchFamily="34" charset="0"/>
                        </a:rPr>
                        <a:t>TALLERES POBLACION GENERAL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300" u="none" strike="noStrike" dirty="0">
                          <a:effectLst/>
                          <a:latin typeface="Arial Narrow" pitchFamily="34" charset="0"/>
                        </a:rPr>
                        <a:t>POBLACION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66725">
                <a:tc>
                  <a:txBody>
                    <a:bodyPr/>
                    <a:lstStyle/>
                    <a:p>
                      <a:pPr algn="l" fontAlgn="b"/>
                      <a:r>
                        <a:rPr lang="es-MX" sz="1300" u="none" strike="noStrike">
                          <a:effectLst/>
                          <a:latin typeface="Arial Narrow" pitchFamily="34" charset="0"/>
                        </a:rPr>
                        <a:t>ACTIVIDAD FISICA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300" u="none" strike="noStrike">
                          <a:effectLst/>
                          <a:latin typeface="Arial Narrow" pitchFamily="34" charset="0"/>
                        </a:rPr>
                        <a:t>1664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300" u="none" strike="noStrike" dirty="0">
                          <a:effectLst/>
                          <a:latin typeface="Arial Narrow" pitchFamily="34" charset="0"/>
                        </a:rPr>
                        <a:t>33,280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66725">
                <a:tc>
                  <a:txBody>
                    <a:bodyPr/>
                    <a:lstStyle/>
                    <a:p>
                      <a:pPr algn="l" fontAlgn="b"/>
                      <a:r>
                        <a:rPr lang="es-MX" sz="1300" u="none" strike="noStrike">
                          <a:effectLst/>
                          <a:latin typeface="Arial Narrow" pitchFamily="34" charset="0"/>
                        </a:rPr>
                        <a:t>ALIMENTACION CORRECTA Y CONSUMO DE AGUA SIMPLE POTABLE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300" u="none" strike="noStrike">
                          <a:effectLst/>
                          <a:latin typeface="Arial Narrow" pitchFamily="34" charset="0"/>
                        </a:rPr>
                        <a:t>1758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300" u="none" strike="noStrike" dirty="0">
                          <a:effectLst/>
                          <a:latin typeface="Arial Narrow" pitchFamily="34" charset="0"/>
                        </a:rPr>
                        <a:t>35,000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66725">
                <a:tc>
                  <a:txBody>
                    <a:bodyPr/>
                    <a:lstStyle/>
                    <a:p>
                      <a:pPr algn="l" fontAlgn="b"/>
                      <a:r>
                        <a:rPr lang="es-MX" sz="1300" u="none" strike="noStrike">
                          <a:effectLst/>
                          <a:latin typeface="Arial Narrow" pitchFamily="34" charset="0"/>
                        </a:rPr>
                        <a:t>CULTURA ALIMENTARIA TRADICIONAL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300" u="none" strike="noStrike" dirty="0">
                          <a:effectLst/>
                          <a:latin typeface="Arial Narrow" pitchFamily="34" charset="0"/>
                        </a:rPr>
                        <a:t>1689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300" u="none" strike="noStrike" dirty="0">
                          <a:effectLst/>
                          <a:latin typeface="Arial Narrow" pitchFamily="34" charset="0"/>
                        </a:rPr>
                        <a:t>33,780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66725">
                <a:tc>
                  <a:txBody>
                    <a:bodyPr/>
                    <a:lstStyle/>
                    <a:p>
                      <a:pPr algn="l" fontAlgn="b"/>
                      <a:r>
                        <a:rPr lang="es-MX" sz="1300" u="none" strike="noStrike">
                          <a:effectLst/>
                          <a:latin typeface="Arial Narrow" pitchFamily="34" charset="0"/>
                        </a:rPr>
                        <a:t>LACTANCIA MATERNA Y ALIMENTACION COMPLEMENTARIA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300" u="none" strike="noStrike">
                          <a:effectLst/>
                          <a:latin typeface="Arial Narrow" pitchFamily="34" charset="0"/>
                        </a:rPr>
                        <a:t>1684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300" u="none" strike="noStrike" dirty="0">
                          <a:effectLst/>
                          <a:latin typeface="Arial Narrow" pitchFamily="34" charset="0"/>
                        </a:rPr>
                        <a:t>33,680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66725">
                <a:tc>
                  <a:txBody>
                    <a:bodyPr/>
                    <a:lstStyle/>
                    <a:p>
                      <a:pPr algn="l" fontAlgn="b"/>
                      <a:r>
                        <a:rPr lang="es-MX" sz="1300" u="none" strike="noStrike" dirty="0">
                          <a:effectLst/>
                          <a:latin typeface="Arial Narrow" pitchFamily="34" charset="0"/>
                        </a:rPr>
                        <a:t>TOTAL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300" u="none" strike="noStrike">
                          <a:effectLst/>
                          <a:latin typeface="Arial Narrow" pitchFamily="34" charset="0"/>
                        </a:rPr>
                        <a:t>6795</a:t>
                      </a:r>
                      <a:endParaRPr lang="es-MX" sz="1300" b="0" i="0" u="none" strike="noStrike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300" u="none" strike="noStrike" dirty="0">
                          <a:effectLst/>
                          <a:latin typeface="Arial Narrow" pitchFamily="34" charset="0"/>
                        </a:rPr>
                        <a:t>135,900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4"/>
            <a:ext cx="365125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7" y="-15658"/>
            <a:ext cx="2468563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600" y="6115050"/>
            <a:ext cx="174307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37310"/>
            <a:ext cx="1034374" cy="60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93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23728" y="34379"/>
            <a:ext cx="4414013" cy="1143000"/>
          </a:xfrm>
        </p:spPr>
        <p:txBody>
          <a:bodyPr/>
          <a:lstStyle/>
          <a:p>
            <a:r>
              <a:rPr lang="es-MX" dirty="0" smtClean="0"/>
              <a:t>TALLERES DE PROMOCION A LA SALUD</a:t>
            </a:r>
            <a:endParaRPr lang="es-MX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2572735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641" y="3573016"/>
            <a:ext cx="38301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641" y="908720"/>
            <a:ext cx="3816424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42" y="908720"/>
            <a:ext cx="2755900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3573016"/>
            <a:ext cx="27305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878" y="6034218"/>
            <a:ext cx="174307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37310"/>
            <a:ext cx="1034374" cy="60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045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71800" y="34379"/>
            <a:ext cx="3672408" cy="1143000"/>
          </a:xfrm>
        </p:spPr>
        <p:txBody>
          <a:bodyPr/>
          <a:lstStyle/>
          <a:p>
            <a:r>
              <a:rPr lang="es-MX" dirty="0" smtClean="0"/>
              <a:t>ACTIVIDAD FISICA</a:t>
            </a:r>
            <a:endParaRPr lang="es-MX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9" y="1484784"/>
            <a:ext cx="4224337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55439"/>
            <a:ext cx="3528392" cy="24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F:\IMG-20160524-WA0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3781"/>
            <a:ext cx="5616624" cy="299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814" y="0"/>
            <a:ext cx="2468563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487" y="6300787"/>
            <a:ext cx="1306513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157" y="6237310"/>
            <a:ext cx="1034374" cy="60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72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975</TotalTime>
  <Words>294</Words>
  <Application>Microsoft Office PowerPoint</Application>
  <PresentationFormat>Presentación en pantalla (4:3)</PresentationFormat>
  <Paragraphs>78</Paragraphs>
  <Slides>23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Tema de Office</vt:lpstr>
      <vt:lpstr>Programa para la Prevención, Tratamiento y Combate del Sobrepeso, la Obesidad y los Trastornos Alimentarios en el Municipio de Ecatepec de Morelos, Estado de México</vt:lpstr>
      <vt:lpstr>ECATEPEC DE MORELOS</vt:lpstr>
      <vt:lpstr>Presentación de PowerPoint</vt:lpstr>
      <vt:lpstr>CONSEJO MUNICIPAL DE SALUD</vt:lpstr>
      <vt:lpstr>TAMIZAJE</vt:lpstr>
      <vt:lpstr>TAMIZAJE</vt:lpstr>
      <vt:lpstr>TALLERES DE PROMOCION A LA SALUD</vt:lpstr>
      <vt:lpstr>TALLERES DE PROMOCION A LA SALUD</vt:lpstr>
      <vt:lpstr>ACTIVIDAD FISICA</vt:lpstr>
      <vt:lpstr>REHABILITACION DE 40 PARQUES </vt:lpstr>
      <vt:lpstr>REHABILITACION DE 40 PARQUES</vt:lpstr>
      <vt:lpstr>Presentación de PowerPoint</vt:lpstr>
      <vt:lpstr>      LACTANCIA MATERNA</vt:lpstr>
      <vt:lpstr>Presentación de PowerPoint</vt:lpstr>
      <vt:lpstr>JORNADAS DE SALUD</vt:lpstr>
      <vt:lpstr>Presentación de PowerPoint</vt:lpstr>
      <vt:lpstr>CERTIFICACION DE ENTORNOS Y COMUNIDADES SALUDABLES</vt:lpstr>
      <vt:lpstr>ESCUELA PROMOTORA DE LA SALUD</vt:lpstr>
      <vt:lpstr>CAPACITACION RESPONSABLES DE TIENDITAS ESCOLARES</vt:lpstr>
      <vt:lpstr>EVENTOS DE ACTIVACIÓN FISICA PARA ADULTOS MAYORES</vt:lpstr>
      <vt:lpstr>PROMOTORES DE LA SALUD</vt:lpstr>
      <vt:lpstr>CLINICA DE TRASTORNOS ALIMENTARIOS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PROGRAMA PARA LA PREVENCIÓN, TRATAMIENTO Y COMBATE DEL SOBREPESO, OBESIDAD Y TRASTORNOS ALIMENTARIOS EN EL MUNICIPIO DE ECATEPEC DE MORELOS, ESTADO DE MÉXICO</dc:title>
  <dc:creator>ISEM ECATEPEC EPIDEM</dc:creator>
  <cp:lastModifiedBy>Veronica</cp:lastModifiedBy>
  <cp:revision>42</cp:revision>
  <dcterms:created xsi:type="dcterms:W3CDTF">2016-12-02T02:05:43Z</dcterms:created>
  <dcterms:modified xsi:type="dcterms:W3CDTF">2016-12-05T15:05:37Z</dcterms:modified>
</cp:coreProperties>
</file>